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66" r:id="rId2"/>
    <p:sldId id="257" r:id="rId3"/>
    <p:sldId id="258" r:id="rId4"/>
    <p:sldId id="263" r:id="rId5"/>
    <p:sldId id="264" r:id="rId6"/>
    <p:sldId id="259" r:id="rId7"/>
    <p:sldId id="260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3"/>
  </p:normalViewPr>
  <p:slideViewPr>
    <p:cSldViewPr snapToGrid="0" snapToObjects="1" showGuides="1">
      <p:cViewPr varScale="1">
        <p:scale>
          <a:sx n="93" d="100"/>
          <a:sy n="93" d="100"/>
        </p:scale>
        <p:origin x="208" y="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8" d="100"/>
          <a:sy n="98" d="100"/>
        </p:scale>
        <p:origin x="3182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1B663D0-E14A-43B1-9FB8-603FAB7E96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45AE16-7F13-42C7-83A4-F6CA9F56FC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D328A-6CC3-4817-974E-01FADD7FAAC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D9FB6B-EB0A-40EC-BFE3-07998E17D1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10361C-B87E-4DDB-862A-8631A3DE70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F6007-F1C2-4327-AE90-C5D6504B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24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CE9E0-CF0D-0F44-B96D-F490AF2FE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518410"/>
            <a:ext cx="9144000" cy="2387600"/>
          </a:xfrm>
        </p:spPr>
        <p:txBody>
          <a:bodyPr anchor="b"/>
          <a:lstStyle>
            <a:lvl1pPr algn="l">
              <a:defRPr sz="6000" b="1" i="0" baseline="0">
                <a:solidFill>
                  <a:srgbClr val="1191F5"/>
                </a:solidFill>
                <a:latin typeface="Montserrat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BB3E3A-E4E6-1243-A78C-D8FCD1B21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70869"/>
            <a:ext cx="9144000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6AF7E8-CEFE-A842-9BB5-38F08945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5548DA-23D3-DF42-B3A8-5E76A7554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2435A8-177A-EE4B-BE16-BF676F36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011B0CC-9339-3250-B107-3625675404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3934" y="-369001"/>
            <a:ext cx="6239934" cy="350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32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9593A-0810-524C-B3A6-989B6F50A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3DA845-BC71-7546-A14D-C52AE31E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79BADC-40C7-7946-8B8E-FEE56E49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9BC5B0-5353-9F4B-A59E-6B862517C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3C7D8F-878C-5148-AFCE-E1042E830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6DCE7C1-C2C8-97DF-E4EF-1AE2D2DE8B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714" y="486648"/>
            <a:ext cx="969123" cy="96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1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A9A591-77C9-0345-A3AD-A36BB886B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48FA44-6323-8E4E-B5FC-110483C8B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92D720-2324-3343-BA28-7D6B046C2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141840-69B1-6F4E-9FF5-113600BA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8F24A-3EEC-CA44-99D1-4A365E1C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49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7B9A0-9D19-F241-A4D8-70FB155FE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0EC920-B528-504D-8F41-574370B32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660D84-06A3-1746-B940-259404CC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DD4C55-BAD6-EF47-8B14-BF44FCF1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4ACA2F-019B-814C-A444-BE999FA5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C6111A0-C9AB-E72E-95D1-7495C4EC6F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714" y="486648"/>
            <a:ext cx="969123" cy="96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52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9B659-ACCF-E446-9A9A-66EC6B730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C2EECF-B3BE-894C-AFB6-A72B94C3F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85A92E-6321-F84A-9BAB-40D8D9F8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D5FEAF-AF5C-1547-90E2-C6251305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34290-492C-F442-AEE1-37459AC6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0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19AF4-5C8F-C946-A7F1-8218DEFB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DBCE14-0511-6A41-ADB5-32EC9E7DF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C5C173-AC26-7B4D-9F5B-E6D2BB6C7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638921-77C9-354B-9C33-3390902C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E7ABA7-6D15-AB48-8D36-AB6EC053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13BEA9-1EDB-7347-8762-C8A452FD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213852-C008-11A0-7C0B-05AAD9102F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714" y="486648"/>
            <a:ext cx="969123" cy="96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0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887B84-F78B-9B45-ADEA-0CCE94FA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20209"/>
            <a:ext cx="96774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72E346-A4C3-084F-BB19-30B8789BD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610423-3E38-4940-8F61-3C2269083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605D26-9D6A-9A49-B5D8-05B1667BB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868B0F-DA24-F74F-908A-75571AC0D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92B62E2-DDE6-F045-963A-F9E165AEC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CD63EC-2AFC-8C4F-8C95-9290F8E1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1C523A-7BAB-5F41-9366-71E269D0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F64FD6A-AD21-E7F4-B50F-D059F886AB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714" y="486648"/>
            <a:ext cx="969123" cy="96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4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21CA1-597F-AD48-9CA0-3CCC0D8EE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ADBCB7-6CC3-9343-9792-43914F1E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5D2748-52BA-EA47-88A7-10C7AE91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CF17AF-6402-4741-BA38-34C0E3D4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275F5C1-94E5-4F76-BA93-678845257C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714" y="486648"/>
            <a:ext cx="969123" cy="96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8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DD5AC4-316E-3D46-BAEC-BCE02F49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711C161-7FEA-5C4D-A8D0-AEBB9E08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EC4180-4257-3247-ACEB-DDF751ED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8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43AA0-714C-9343-91BF-3CFC4A666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1524000"/>
            <a:ext cx="10517189" cy="67293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84CEED-E905-0D4B-989F-2CF1EFD27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312873"/>
            <a:ext cx="6172200" cy="38115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5B562B-3821-584B-AFEB-468D7CB6D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1287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F2F91D-6D42-3640-8CE3-0AFF9F5B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07BDAA-9DEB-5D4F-86E2-605DDDEF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2B4146-6F2C-494F-B8B5-198C4E8D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2CB6466-3DF2-CCA7-5BED-B4410659D1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714" y="486648"/>
            <a:ext cx="969123" cy="96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9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FE607-CAC8-FD42-9EB2-54B984ADC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3667"/>
            <a:ext cx="10512424" cy="6059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B393A1-093F-524E-83E3-CB172FD99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23542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453367-11B8-2543-9126-B87DA620F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622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849564-D07A-D640-8949-76E11CFD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F9F85F-2D1D-6E49-B07A-BB8D5FBF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B00684-535A-5B4E-AEB4-376348A7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038CE1F-FAFC-250D-F003-2B61F6C6FF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714" y="486648"/>
            <a:ext cx="969123" cy="96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2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98139-23E9-374D-93FD-6FB85CBB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08429"/>
            <a:ext cx="9677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40315-F98E-CB4F-8855-E14FB6448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5D4F33-6CF9-9141-8BB7-6D82E8F39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026AC-3DC7-624D-9257-0391EDEB579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20D5B0-9DC8-4045-8100-9807972D6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06AA2F-FEB7-B74D-84F2-3FC9F003C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A360-C66C-0A4A-A7F1-29D417BE8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44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1191F5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64C76-C5E2-8441-B1E2-332EF95527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 проекта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0B64F8-A87F-6605-7FBF-0209F98F6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06010"/>
            <a:ext cx="9144000" cy="2229931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ФИО участников команды:</a:t>
            </a:r>
          </a:p>
          <a:p>
            <a:pPr algn="l"/>
            <a:r>
              <a:rPr lang="ru-RU" sz="2400" dirty="0"/>
              <a:t>Наставник команды: </a:t>
            </a:r>
          </a:p>
          <a:p>
            <a:pPr algn="l"/>
            <a:r>
              <a:rPr lang="ru-RU" sz="2400" dirty="0"/>
              <a:t>Город:</a:t>
            </a:r>
          </a:p>
          <a:p>
            <a:pPr algn="l"/>
            <a:r>
              <a:rPr lang="ru-RU" sz="2400" dirty="0"/>
              <a:t>Организация, на базе которой вы реализовали идею (технопарк «</a:t>
            </a:r>
            <a:r>
              <a:rPr lang="ru-RU" sz="2400" dirty="0" err="1"/>
              <a:t>Кванториум</a:t>
            </a:r>
            <a:r>
              <a:rPr lang="ru-RU" sz="2400" dirty="0"/>
              <a:t>»):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40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24FA2-CA36-4443-A956-5AB2330F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Роли в команде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07AE4-8506-465E-B0FC-1BC0C982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Расскажите нам, кто чем занимался. Приложите фото, мы будем рады познакомиться с вами заочно</a:t>
            </a:r>
          </a:p>
        </p:txBody>
      </p:sp>
      <p:sp>
        <p:nvSpPr>
          <p:cNvPr id="4" name="Shape 712">
            <a:extLst>
              <a:ext uri="{FF2B5EF4-FFF2-40B4-BE49-F238E27FC236}">
                <a16:creationId xmlns:a16="http://schemas.microsoft.com/office/drawing/2014/main" id="{34177C88-8411-403D-B980-D0097E0B665E}"/>
              </a:ext>
            </a:extLst>
          </p:cNvPr>
          <p:cNvSpPr/>
          <p:nvPr/>
        </p:nvSpPr>
        <p:spPr>
          <a:xfrm>
            <a:off x="264115" y="4707467"/>
            <a:ext cx="11678314" cy="192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spcBef>
                <a:spcPts val="400"/>
              </a:spcBef>
              <a:defRPr sz="1500" b="1"/>
            </a:lvl1pPr>
          </a:lstStyle>
          <a:p>
            <a:pPr lvl="0" algn="ctr">
              <a:defRPr sz="1800" b="0"/>
            </a:pPr>
            <a:r>
              <a:rPr lang="ru-RU" sz="2400" b="0" i="1" dirty="0">
                <a:solidFill>
                  <a:srgbClr val="FF0000"/>
                </a:solidFill>
              </a:rPr>
              <a:t>Хотелось бы увидеть здесь чуть больше чем «Вася – программист», </a:t>
            </a:r>
            <a:br>
              <a:rPr lang="ru-RU" sz="2400" b="0" i="1" dirty="0">
                <a:solidFill>
                  <a:srgbClr val="FF0000"/>
                </a:solidFill>
              </a:rPr>
            </a:br>
            <a:r>
              <a:rPr lang="ru-RU" sz="2400" b="0" i="1" dirty="0">
                <a:solidFill>
                  <a:srgbClr val="FF0000"/>
                </a:solidFill>
              </a:rPr>
              <a:t>а «Ира – менеджер». </a:t>
            </a:r>
            <a:endParaRPr sz="2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3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24FA2-CA36-4443-A956-5AB2330F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07AE4-8506-465E-B0FC-1BC0C982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На этом слайде расскажите о проблеме, которую вы взяли в работу – поясните, кто «страдает» и почему. </a:t>
            </a:r>
          </a:p>
          <a:p>
            <a:r>
              <a:rPr lang="ru-RU" sz="2000" dirty="0"/>
              <a:t>Постарайтесь не писать какой-то факт или свое мнение («неудобная навигация», «мало маршрутов» и др.). </a:t>
            </a:r>
          </a:p>
          <a:p>
            <a:r>
              <a:rPr lang="ru-RU" sz="2000" dirty="0"/>
              <a:t>Объясните, кому конкретно неудобно и почему это важно: «мало маршрутов, а есть потребность у тех-то»</a:t>
            </a:r>
          </a:p>
        </p:txBody>
      </p:sp>
      <p:sp>
        <p:nvSpPr>
          <p:cNvPr id="4" name="Shape 712">
            <a:extLst>
              <a:ext uri="{FF2B5EF4-FFF2-40B4-BE49-F238E27FC236}">
                <a16:creationId xmlns:a16="http://schemas.microsoft.com/office/drawing/2014/main" id="{7C202413-CCCD-4DAE-A376-7D1CCD1370AC}"/>
              </a:ext>
            </a:extLst>
          </p:cNvPr>
          <p:cNvSpPr/>
          <p:nvPr/>
        </p:nvSpPr>
        <p:spPr>
          <a:xfrm>
            <a:off x="264115" y="5754089"/>
            <a:ext cx="11678314" cy="88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spcBef>
                <a:spcPts val="400"/>
              </a:spcBef>
              <a:defRPr sz="1500" b="1"/>
            </a:lvl1pPr>
          </a:lstStyle>
          <a:p>
            <a:pPr lvl="0" algn="ctr">
              <a:defRPr sz="1800" b="0"/>
            </a:pPr>
            <a:r>
              <a:rPr lang="ru-RU" sz="2200" b="0" i="1" dirty="0">
                <a:solidFill>
                  <a:srgbClr val="FF0000"/>
                </a:solidFill>
              </a:rPr>
              <a:t>Можно менять оформление и форму, пункты менять нельзя.</a:t>
            </a:r>
          </a:p>
          <a:p>
            <a:pPr lvl="0" algn="ctr">
              <a:defRPr sz="1800" b="0"/>
            </a:pPr>
            <a:r>
              <a:rPr lang="ru-RU" sz="2200" b="0" i="1" dirty="0">
                <a:solidFill>
                  <a:srgbClr val="FF0000"/>
                </a:solidFill>
              </a:rPr>
              <a:t>Вставки красным цветом можно смело удалять по завершении работы</a:t>
            </a:r>
            <a:endParaRPr sz="22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4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24FA2-CA36-4443-A956-5AB2330F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ситуации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07AE4-8506-465E-B0FC-1BC0C982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7218" cy="4351338"/>
          </a:xfrm>
        </p:spPr>
        <p:txBody>
          <a:bodyPr>
            <a:normAutofit/>
          </a:bodyPr>
          <a:lstStyle/>
          <a:p>
            <a:r>
              <a:rPr lang="ru-RU" sz="2000" dirty="0"/>
              <a:t>Коротко опишите значимость изучаемой проблемы, дайте обоснование востребованности темы проекта, перспективы решения проблемы (если понятны)</a:t>
            </a:r>
          </a:p>
          <a:p>
            <a:r>
              <a:rPr lang="ru-RU" sz="2000" dirty="0"/>
              <a:t>Расскажите о том, какими источниками информации вы пользовались, анализируя ситуацию: интернет, новостные ресурсы, форумы/социальные сети, личный опыт вас и ваших знакомых, интервью с экспертом и пр.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Shape 712">
            <a:extLst>
              <a:ext uri="{FF2B5EF4-FFF2-40B4-BE49-F238E27FC236}">
                <a16:creationId xmlns:a16="http://schemas.microsoft.com/office/drawing/2014/main" id="{F7CE5CF6-759A-4EB3-9B89-5FF5789DAA74}"/>
              </a:ext>
            </a:extLst>
          </p:cNvPr>
          <p:cNvSpPr/>
          <p:nvPr/>
        </p:nvSpPr>
        <p:spPr>
          <a:xfrm>
            <a:off x="264115" y="5754089"/>
            <a:ext cx="11678314" cy="88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 fontScale="92500" lnSpcReduction="20000"/>
          </a:bodyPr>
          <a:lstStyle>
            <a:lvl1pPr>
              <a:spcBef>
                <a:spcPts val="400"/>
              </a:spcBef>
              <a:defRPr sz="1500" b="1"/>
            </a:lvl1pPr>
          </a:lstStyle>
          <a:p>
            <a:pPr lvl="0" algn="ctr">
              <a:defRPr sz="1800" b="0"/>
            </a:pPr>
            <a:r>
              <a:rPr lang="ru-RU" sz="2400" b="0" i="1" dirty="0">
                <a:solidFill>
                  <a:srgbClr val="FF0000"/>
                </a:solidFill>
              </a:rPr>
              <a:t>Чем больше источников вы приведете, тем убедительнее будут ваши гипотезы. </a:t>
            </a:r>
          </a:p>
          <a:p>
            <a:pPr lvl="0" algn="ctr">
              <a:defRPr sz="1800" b="0"/>
            </a:pPr>
            <a:r>
              <a:rPr lang="ru-RU" sz="2400" b="0" i="1" dirty="0">
                <a:solidFill>
                  <a:srgbClr val="FF0000"/>
                </a:solidFill>
              </a:rPr>
              <a:t>Однако, не следует вписывать лишние ссылки и раздувать список, чтобы показать вашу компетентность.</a:t>
            </a:r>
            <a:endParaRPr sz="2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7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24FA2-CA36-4443-A956-5AB2330F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Существующие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07AE4-8506-465E-B0FC-1BC0C982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Расскажите, как сейчас решается проблема, какие недостатки и преимущества у этих решений</a:t>
            </a:r>
          </a:p>
        </p:txBody>
      </p:sp>
      <p:sp>
        <p:nvSpPr>
          <p:cNvPr id="4" name="Shape 712">
            <a:extLst>
              <a:ext uri="{FF2B5EF4-FFF2-40B4-BE49-F238E27FC236}">
                <a16:creationId xmlns:a16="http://schemas.microsoft.com/office/drawing/2014/main" id="{F7CE5CF6-759A-4EB3-9B89-5FF5789DAA74}"/>
              </a:ext>
            </a:extLst>
          </p:cNvPr>
          <p:cNvSpPr/>
          <p:nvPr/>
        </p:nvSpPr>
        <p:spPr>
          <a:xfrm>
            <a:off x="264115" y="5754089"/>
            <a:ext cx="11678314" cy="88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 fontScale="92500"/>
          </a:bodyPr>
          <a:lstStyle>
            <a:lvl1pPr>
              <a:spcBef>
                <a:spcPts val="400"/>
              </a:spcBef>
              <a:defRPr sz="1500" b="1"/>
            </a:lvl1pPr>
          </a:lstStyle>
          <a:p>
            <a:pPr lvl="0" algn="ctr">
              <a:defRPr sz="1800" b="0"/>
            </a:pPr>
            <a:r>
              <a:rPr lang="ru-RU" sz="2400" i="1" dirty="0">
                <a:solidFill>
                  <a:srgbClr val="FF0000"/>
                </a:solidFill>
              </a:rPr>
              <a:t>Не забывайте, что есть как прямые, так и косвенные аналоги.</a:t>
            </a:r>
          </a:p>
          <a:p>
            <a:pPr lvl="0" algn="ctr">
              <a:defRPr sz="1800" b="0"/>
            </a:pPr>
            <a:r>
              <a:rPr lang="ru-RU" sz="2400" b="0" i="1" dirty="0">
                <a:solidFill>
                  <a:srgbClr val="FF0000"/>
                </a:solidFill>
              </a:rPr>
              <a:t>Сравнительные характеристики удобнее воспринимаются в таблицах, но мы не настаиваем</a:t>
            </a:r>
            <a:endParaRPr sz="2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5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24FA2-CA36-4443-A956-5AB2330F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задачи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07AE4-8506-465E-B0FC-1BC0C982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Зафиксируйте цель и задачи вашего проекта.</a:t>
            </a:r>
          </a:p>
        </p:txBody>
      </p:sp>
      <p:sp>
        <p:nvSpPr>
          <p:cNvPr id="4" name="Shape 712">
            <a:extLst>
              <a:ext uri="{FF2B5EF4-FFF2-40B4-BE49-F238E27FC236}">
                <a16:creationId xmlns:a16="http://schemas.microsoft.com/office/drawing/2014/main" id="{F7CE5CF6-759A-4EB3-9B89-5FF5789DAA74}"/>
              </a:ext>
            </a:extLst>
          </p:cNvPr>
          <p:cNvSpPr/>
          <p:nvPr/>
        </p:nvSpPr>
        <p:spPr>
          <a:xfrm>
            <a:off x="264115" y="5262880"/>
            <a:ext cx="11678314" cy="1374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spcBef>
                <a:spcPts val="400"/>
              </a:spcBef>
              <a:defRPr sz="1500" b="1"/>
            </a:lvl1pPr>
          </a:lstStyle>
          <a:p>
            <a:pPr lvl="0" algn="ctr">
              <a:defRPr sz="1800" b="0"/>
            </a:pPr>
            <a:r>
              <a:rPr lang="ru-RU" sz="2000" i="1" dirty="0">
                <a:solidFill>
                  <a:srgbClr val="FF0000"/>
                </a:solidFill>
              </a:rPr>
              <a:t>Помните, что цель должна соответствовать определенным критериям. </a:t>
            </a:r>
          </a:p>
          <a:p>
            <a:pPr lvl="0" algn="ctr">
              <a:defRPr sz="1800" b="0"/>
            </a:pPr>
            <a:r>
              <a:rPr lang="ru-RU" sz="2000" b="0" i="1" dirty="0">
                <a:solidFill>
                  <a:srgbClr val="FF0000"/>
                </a:solidFill>
              </a:rPr>
              <a:t>Среди задач можно указать как текущие, так и уже решенные </a:t>
            </a:r>
          </a:p>
          <a:p>
            <a:pPr lvl="0" algn="ctr">
              <a:defRPr sz="1800" b="0"/>
            </a:pPr>
            <a:r>
              <a:rPr lang="ru-RU" sz="2000" b="0" i="1" dirty="0">
                <a:solidFill>
                  <a:srgbClr val="FF0000"/>
                </a:solidFill>
              </a:rPr>
              <a:t>(можно пометить их отдельно)</a:t>
            </a:r>
            <a:endParaRPr sz="20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24FA2-CA36-4443-A956-5AB2330F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07AE4-8506-465E-B0FC-1BC0C982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Попробуйте емко описать найденное вами решение — дальше еще будет возможность показать фотографии и схемы, поэтому здесь необязательно пытаться объять необъятное.</a:t>
            </a:r>
          </a:p>
          <a:p>
            <a:r>
              <a:rPr lang="ru-RU" sz="2000" dirty="0"/>
              <a:t>Обязательно укажите целевую аудиторию вашего проекта</a:t>
            </a:r>
          </a:p>
        </p:txBody>
      </p:sp>
      <p:sp>
        <p:nvSpPr>
          <p:cNvPr id="5" name="Shape 712">
            <a:extLst>
              <a:ext uri="{FF2B5EF4-FFF2-40B4-BE49-F238E27FC236}">
                <a16:creationId xmlns:a16="http://schemas.microsoft.com/office/drawing/2014/main" id="{1A06B39F-EC15-4F80-B41C-839044887133}"/>
              </a:ext>
            </a:extLst>
          </p:cNvPr>
          <p:cNvSpPr/>
          <p:nvPr/>
        </p:nvSpPr>
        <p:spPr>
          <a:xfrm>
            <a:off x="264115" y="5262880"/>
            <a:ext cx="11678314" cy="1374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spcBef>
                <a:spcPts val="400"/>
              </a:spcBef>
              <a:defRPr sz="1500" b="1"/>
            </a:lvl1pPr>
          </a:lstStyle>
          <a:p>
            <a:r>
              <a:rPr lang="ru-RU" sz="2000" b="0" i="1" dirty="0">
                <a:solidFill>
                  <a:srgbClr val="FF0000"/>
                </a:solidFill>
              </a:rPr>
              <a:t>Приветствуется указание конкретного заказчика – определенной группы людей, а лучше конкретной организации (при наличии). Если есть договоренности с «заказчиком» – обязательно расскажите о них.</a:t>
            </a:r>
          </a:p>
        </p:txBody>
      </p:sp>
    </p:spTree>
    <p:extLst>
      <p:ext uri="{BB962C8B-B14F-4D97-AF65-F5344CB8AC3E}">
        <p14:creationId xmlns:p14="http://schemas.microsoft.com/office/powerpoint/2010/main" val="3497348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24FA2-CA36-4443-A956-5AB2330F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07AE4-8506-465E-B0FC-1BC0C982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9113" indent="-342900"/>
            <a:r>
              <a:rPr lang="ru-RU" sz="2000" dirty="0"/>
              <a:t>Опишите результат, которого удалось добиться – модель, макет, цифровой двойник, визуализация и пр.</a:t>
            </a:r>
          </a:p>
        </p:txBody>
      </p:sp>
      <p:sp>
        <p:nvSpPr>
          <p:cNvPr id="4" name="Shape 712">
            <a:extLst>
              <a:ext uri="{FF2B5EF4-FFF2-40B4-BE49-F238E27FC236}">
                <a16:creationId xmlns:a16="http://schemas.microsoft.com/office/drawing/2014/main" id="{D7ED3616-E478-44FF-BC96-A5FACEA198FA}"/>
              </a:ext>
            </a:extLst>
          </p:cNvPr>
          <p:cNvSpPr/>
          <p:nvPr/>
        </p:nvSpPr>
        <p:spPr>
          <a:xfrm>
            <a:off x="264115" y="4273973"/>
            <a:ext cx="11678314" cy="2362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spcBef>
                <a:spcPts val="400"/>
              </a:spcBef>
              <a:defRPr sz="1500" b="1"/>
            </a:lvl1pPr>
          </a:lstStyle>
          <a:p>
            <a:pPr lvl="0" algn="ctr">
              <a:defRPr sz="1800" b="0"/>
            </a:pPr>
            <a:r>
              <a:rPr lang="ru-RU" sz="2000" b="0" i="1" dirty="0">
                <a:solidFill>
                  <a:srgbClr val="FF0000"/>
                </a:solidFill>
              </a:rPr>
              <a:t>Можете добавить еще несколько слайдов с фото/схемами/</a:t>
            </a:r>
            <a:r>
              <a:rPr lang="ru-RU" sz="2000" b="0" i="1" dirty="0" err="1">
                <a:solidFill>
                  <a:srgbClr val="FF0000"/>
                </a:solidFill>
              </a:rPr>
              <a:t>рендерами</a:t>
            </a:r>
            <a:r>
              <a:rPr lang="ru-RU" sz="2000" b="0" i="1" dirty="0">
                <a:solidFill>
                  <a:srgbClr val="FF0000"/>
                </a:solidFill>
              </a:rPr>
              <a:t> и пр.</a:t>
            </a:r>
          </a:p>
          <a:p>
            <a:pPr lvl="0" algn="ctr">
              <a:defRPr sz="1800" b="0"/>
            </a:pPr>
            <a:r>
              <a:rPr lang="ru-RU" sz="2000" b="0" i="1" dirty="0">
                <a:solidFill>
                  <a:srgbClr val="FF0000"/>
                </a:solidFill>
              </a:rPr>
              <a:t>Можно вставить ссылки на дополнительные материалы – но обязательно проверьте, что ссылки рабочие</a:t>
            </a:r>
          </a:p>
          <a:p>
            <a:pPr lvl="0" algn="ctr">
              <a:defRPr sz="1800" b="0"/>
            </a:pPr>
            <a:endParaRPr lang="ru-RU" sz="2400" b="0" i="1" dirty="0">
              <a:solidFill>
                <a:srgbClr val="FF0000"/>
              </a:solidFill>
            </a:endParaRPr>
          </a:p>
          <a:p>
            <a:pPr algn="ctr"/>
            <a:r>
              <a:rPr lang="ru-RU" b="0" i="1" dirty="0">
                <a:solidFill>
                  <a:srgbClr val="FF0000"/>
                </a:solidFill>
              </a:rPr>
              <a:t>Обязательные форматы дополнительных материалов: </a:t>
            </a:r>
            <a:endParaRPr lang="ru-RU" sz="2400" b="0" i="1" dirty="0">
              <a:solidFill>
                <a:srgbClr val="FF0000"/>
              </a:solidFill>
            </a:endParaRPr>
          </a:p>
          <a:p>
            <a:pPr algn="ctr"/>
            <a:r>
              <a:rPr lang="ru-RU" b="0" i="1" dirty="0">
                <a:solidFill>
                  <a:srgbClr val="FF0000"/>
                </a:solidFill>
              </a:rPr>
              <a:t>видео - .mp4; фото - .</a:t>
            </a:r>
            <a:r>
              <a:rPr lang="ru-RU" b="0" i="1" dirty="0" err="1">
                <a:solidFill>
                  <a:srgbClr val="FF0000"/>
                </a:solidFill>
              </a:rPr>
              <a:t>jpeg</a:t>
            </a:r>
            <a:r>
              <a:rPr lang="ru-RU" b="0" i="1" dirty="0">
                <a:solidFill>
                  <a:srgbClr val="FF0000"/>
                </a:solidFill>
              </a:rPr>
              <a:t>, .</a:t>
            </a:r>
            <a:r>
              <a:rPr lang="ru-RU" b="0" i="1" dirty="0" err="1">
                <a:solidFill>
                  <a:srgbClr val="FF0000"/>
                </a:solidFill>
              </a:rPr>
              <a:t>png</a:t>
            </a:r>
            <a:r>
              <a:rPr lang="ru-RU" b="0" i="1" dirty="0">
                <a:solidFill>
                  <a:srgbClr val="FF0000"/>
                </a:solidFill>
              </a:rPr>
              <a:t>; чертежи - .</a:t>
            </a:r>
            <a:r>
              <a:rPr lang="ru-RU" b="0" i="1" dirty="0" err="1">
                <a:solidFill>
                  <a:srgbClr val="FF0000"/>
                </a:solidFill>
              </a:rPr>
              <a:t>dxf</a:t>
            </a:r>
            <a:r>
              <a:rPr lang="ru-RU" b="0" i="1" dirty="0">
                <a:solidFill>
                  <a:srgbClr val="FF0000"/>
                </a:solidFill>
              </a:rPr>
              <a:t>, .</a:t>
            </a:r>
            <a:r>
              <a:rPr lang="ru-RU" b="0" i="1" dirty="0" err="1">
                <a:solidFill>
                  <a:srgbClr val="FF0000"/>
                </a:solidFill>
              </a:rPr>
              <a:t>pdf</a:t>
            </a:r>
            <a:r>
              <a:rPr lang="ru-RU" b="0" i="1" dirty="0">
                <a:solidFill>
                  <a:srgbClr val="FF0000"/>
                </a:solidFill>
              </a:rPr>
              <a:t>; 3D-модели - .</a:t>
            </a:r>
            <a:r>
              <a:rPr lang="ru-RU" b="0" i="1" dirty="0" err="1">
                <a:solidFill>
                  <a:srgbClr val="FF0000"/>
                </a:solidFill>
              </a:rPr>
              <a:t>stl</a:t>
            </a:r>
            <a:r>
              <a:rPr lang="ru-RU" b="0" i="1" dirty="0">
                <a:solidFill>
                  <a:srgbClr val="FF0000"/>
                </a:solidFill>
              </a:rPr>
              <a:t>, .</a:t>
            </a:r>
            <a:r>
              <a:rPr lang="ru-RU" b="0" i="1" dirty="0" err="1">
                <a:solidFill>
                  <a:srgbClr val="FF0000"/>
                </a:solidFill>
              </a:rPr>
              <a:t>obj</a:t>
            </a:r>
            <a:r>
              <a:rPr lang="ru-RU" b="0" i="1" dirty="0">
                <a:solidFill>
                  <a:srgbClr val="FF0000"/>
                </a:solidFill>
              </a:rPr>
              <a:t> </a:t>
            </a:r>
            <a:br>
              <a:rPr lang="ru-RU" sz="2400" dirty="0"/>
            </a:br>
            <a:endParaRPr sz="2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24FA2-CA36-4443-A956-5AB2330F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Экономика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07AE4-8506-465E-B0FC-1BC0C982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9113" indent="-342900"/>
            <a:r>
              <a:rPr lang="ru-RU" sz="2000" dirty="0"/>
              <a:t>Опишите используемые материалы, их стоимость, дополнительные затраты (оплату экспертов, затраты на продвижение и пр.)</a:t>
            </a:r>
          </a:p>
        </p:txBody>
      </p:sp>
      <p:sp>
        <p:nvSpPr>
          <p:cNvPr id="4" name="Shape 712">
            <a:extLst>
              <a:ext uri="{FF2B5EF4-FFF2-40B4-BE49-F238E27FC236}">
                <a16:creationId xmlns:a16="http://schemas.microsoft.com/office/drawing/2014/main" id="{D7ED3616-E478-44FF-BC96-A5FACEA198FA}"/>
              </a:ext>
            </a:extLst>
          </p:cNvPr>
          <p:cNvSpPr/>
          <p:nvPr/>
        </p:nvSpPr>
        <p:spPr>
          <a:xfrm>
            <a:off x="264115" y="4273973"/>
            <a:ext cx="11678314" cy="2362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spcBef>
                <a:spcPts val="400"/>
              </a:spcBef>
              <a:defRPr sz="1500" b="1"/>
            </a:lvl1pPr>
          </a:lstStyle>
          <a:p>
            <a:pPr lvl="0" algn="ctr">
              <a:defRPr sz="1800" b="0"/>
            </a:pPr>
            <a:r>
              <a:rPr lang="ru-RU" sz="2000" b="0" i="1" dirty="0">
                <a:solidFill>
                  <a:srgbClr val="FF0000"/>
                </a:solidFill>
              </a:rPr>
              <a:t>Мы не ждем от вас подробных смет. Но важно, чтобы реализация идеи была оправдана. </a:t>
            </a:r>
          </a:p>
          <a:p>
            <a:pPr lvl="0" algn="ctr">
              <a:defRPr sz="1800" b="0"/>
            </a:pPr>
            <a:r>
              <a:rPr lang="ru-RU" sz="2000" b="0" i="1" dirty="0">
                <a:solidFill>
                  <a:srgbClr val="FF0000"/>
                </a:solidFill>
              </a:rPr>
              <a:t>Если стоимость высока – покажите явные преимущества здесь или на слайде с аналогами</a:t>
            </a:r>
            <a:br>
              <a:rPr lang="ru-RU" sz="2400" dirty="0"/>
            </a:br>
            <a:endParaRPr sz="2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0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24FA2-CA36-4443-A956-5AB2330F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Перспективы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07AE4-8506-465E-B0FC-1BC0C982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Расскажите, есть ли у вас планы на будущее? Какие они? Есть ли понимание инструментов продвижения и поиска ресурсов?</a:t>
            </a:r>
          </a:p>
          <a:p>
            <a:r>
              <a:rPr lang="ru-RU" sz="2000" dirty="0"/>
              <a:t>Нужна ли вам помощь? Это не просто конкурс — мы хотим помочь вам в реализации идей, но нам надо знать ваш запрос.</a:t>
            </a:r>
          </a:p>
        </p:txBody>
      </p:sp>
      <p:sp>
        <p:nvSpPr>
          <p:cNvPr id="4" name="Shape 712">
            <a:extLst>
              <a:ext uri="{FF2B5EF4-FFF2-40B4-BE49-F238E27FC236}">
                <a16:creationId xmlns:a16="http://schemas.microsoft.com/office/drawing/2014/main" id="{34177C88-8411-403D-B980-D0097E0B665E}"/>
              </a:ext>
            </a:extLst>
          </p:cNvPr>
          <p:cNvSpPr/>
          <p:nvPr/>
        </p:nvSpPr>
        <p:spPr>
          <a:xfrm>
            <a:off x="264115" y="4707467"/>
            <a:ext cx="11678314" cy="192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spcBef>
                <a:spcPts val="400"/>
              </a:spcBef>
              <a:defRPr sz="1500" b="1"/>
            </a:lvl1pPr>
          </a:lstStyle>
          <a:p>
            <a:pPr lvl="0" algn="ctr">
              <a:defRPr sz="1800" b="0"/>
            </a:pPr>
            <a:r>
              <a:rPr lang="ru-RU" sz="2400" b="0" i="1" dirty="0">
                <a:solidFill>
                  <a:srgbClr val="FF0000"/>
                </a:solidFill>
              </a:rPr>
              <a:t>Вы можете описать перспективы как на несколько месяцев, так и на несколько лет. Нам интересен ваш ход мыслей и понимание дальнейших шагов</a:t>
            </a:r>
            <a:endParaRPr sz="2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40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573</Words>
  <Application>Microsoft Macintosh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Montserrat</vt:lpstr>
      <vt:lpstr>Тема Office</vt:lpstr>
      <vt:lpstr>Название проекта</vt:lpstr>
      <vt:lpstr>Проблема</vt:lpstr>
      <vt:lpstr>Анализ ситуации</vt:lpstr>
      <vt:lpstr>Существующие решения</vt:lpstr>
      <vt:lpstr>Цель и задачи проекта</vt:lpstr>
      <vt:lpstr>Решение</vt:lpstr>
      <vt:lpstr>Результат проекта</vt:lpstr>
      <vt:lpstr>Экономика проекта</vt:lpstr>
      <vt:lpstr>Перспективы проекта</vt:lpstr>
      <vt:lpstr>Роли в команде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30</cp:revision>
  <dcterms:created xsi:type="dcterms:W3CDTF">2022-06-10T16:05:40Z</dcterms:created>
  <dcterms:modified xsi:type="dcterms:W3CDTF">2023-05-17T10:29:29Z</dcterms:modified>
</cp:coreProperties>
</file>